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141410791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D5B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7;&#1083;&#1072;&#1081;&#1076;&#1099;%20&#1050;&#1040;&#1056;&#1044;&#1048;&#1054;%20&#1076;&#1083;&#1103;%20&#1045;&#1070;\&#1057;&#1090;&#1072;&#1090;&#1080;&#1089;&#1090;&#1080;&#1082;&#1072;%20&#1087;&#1086;%20&#1087;&#1072;&#1085;&#1077;&#1083;&#1103;&#1084;%20&#1075;&#1077;&#1087;&#1072;&#1090;&#1086;%20&#1080;%20&#1093;&#1086;&#1083;&#1077;&#1089;&#1090;&#1072;&#1079;&#1099;%20&#1079;&#1072;%202023%20&#1075;&#1086;&#1076;_&#1103;&#1085;&#1074;&#1072;&#1088;&#1100;-&#1089;&#1077;&#1085;&#1090;&#1103;&#1073;&#1088;&#110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7;&#1083;&#1072;&#1081;&#1076;&#1099;%20&#1050;&#1040;&#1056;&#1044;&#1048;&#1054;%20&#1076;&#1083;&#1103;%20&#1045;&#1070;\&#1057;&#1090;&#1072;&#1090;&#1080;&#1089;&#1090;&#1080;&#1082;&#1072;%20&#1087;&#1086;%20&#1087;&#1072;&#1085;&#1077;&#1083;&#1103;&#1084;%20&#1075;&#1077;&#1087;&#1072;&#1090;&#1086;%20&#1080;%20&#1093;&#1086;&#1083;&#1077;&#1089;&#1090;&#1072;&#1079;&#1099;%20&#1079;&#1072;%202023%20&#1075;&#1086;&#1076;_&#1103;&#1085;&#1074;&#1072;&#1088;&#1100;-&#1089;&#1077;&#1085;&#1090;&#1103;&#1073;&#1088;&#110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83;&#1072;&#1081;&#1076;&#1099;%20&#1050;&#1040;&#1056;&#1044;&#1048;&#1054;%20&#1076;&#1083;&#1103;%20&#1045;&#1070;\&#1057;&#1090;&#1072;&#1090;&#1080;&#1089;&#1090;&#1080;&#1082;&#1072;%20&#1087;&#1086;%20&#1087;&#1072;&#1085;&#1077;&#1083;&#1103;&#1084;%20&#1075;&#1077;&#1087;&#1072;&#1090;&#1086;%20&#1080;%20&#1093;&#1086;&#1083;&#1077;&#1089;&#1090;&#1072;&#1079;&#1099;%20&#1079;&#1072;%202023%20&#1075;&#1086;&#1076;_&#1103;&#1085;&#1074;&#1072;&#1088;&#1100;-&#1089;&#1077;&#1085;&#1090;&#1103;&#1073;&#1088;&#110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7;&#1083;&#1072;&#1081;&#1076;&#1099;%20&#1050;&#1040;&#1056;&#1044;&#1048;&#1054;%20&#1076;&#1083;&#1103;%20&#1045;&#1070;\&#1057;&#1090;&#1072;&#1090;&#1080;&#1089;&#1090;&#1080;&#1082;&#1072;%20&#1087;&#1086;%20&#1087;&#1072;&#1085;&#1077;&#1083;&#1103;&#1084;%20&#1075;&#1077;&#1087;&#1072;&#1090;&#1086;%20&#1080;%20&#1093;&#1086;&#1083;&#1077;&#1089;&#1090;&#1072;&#1079;&#1099;%20&#1079;&#1072;%202023%20&#1075;&#1086;&#1076;_&#1103;&#1085;&#1074;&#1072;&#1088;&#1100;-&#1089;&#1077;&#1085;&#1090;&#1103;&#1073;&#1088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9338149657303"/>
          <c:y val="9.5638696107018528E-2"/>
          <c:w val="0.66091284350866686"/>
          <c:h val="0.8310880335530566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68009768009768E-3"/>
          <c:y val="0.17666040554772458"/>
          <c:w val="0.81486564179477561"/>
          <c:h val="0.82087956937551587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51633986928102E-2"/>
          <c:y val="0.11398705525106417"/>
          <c:w val="0.73856209150326801"/>
          <c:h val="0.82014079721845912"/>
        </c:manualLayout>
      </c:layout>
      <c:pieChart>
        <c:varyColors val="1"/>
        <c:ser>
          <c:idx val="0"/>
          <c:order val="0"/>
          <c:explosion val="42"/>
          <c:dLbls>
            <c:dLbl>
              <c:idx val="0"/>
              <c:layout>
                <c:manualLayout>
                  <c:x val="1.0142739512110855E-2"/>
                  <c:y val="-2.48144562536706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8F-4383-8A75-6E76869E42B6}"/>
                </c:ext>
              </c:extLst>
            </c:dLbl>
            <c:dLbl>
              <c:idx val="1"/>
              <c:layout>
                <c:manualLayout>
                  <c:x val="3.2673672465686782E-2"/>
                  <c:y val="0.1468977714928632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70135350728217"/>
                      <c:h val="0.221430300176332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88F-4383-8A75-6E76869E42B6}"/>
                </c:ext>
              </c:extLst>
            </c:dLbl>
            <c:dLbl>
              <c:idx val="2"/>
              <c:layout>
                <c:manualLayout>
                  <c:x val="3.555295033976771E-3"/>
                  <c:y val="-5.102208364907811E-3"/>
                </c:manualLayout>
              </c:layout>
              <c:tx>
                <c:rich>
                  <a:bodyPr/>
                  <a:lstStyle/>
                  <a:p>
                    <a:fld id="{355F84B4-5AA8-412C-B273-50717FCC9E5C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20,6%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100792513545555"/>
                      <c:h val="0.201732253801174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88F-4383-8A75-6E76869E42B6}"/>
                </c:ext>
              </c:extLst>
            </c:dLbl>
            <c:dLbl>
              <c:idx val="3"/>
              <c:layout>
                <c:manualLayout>
                  <c:x val="0.18018424167567282"/>
                  <c:y val="1.1723838012412317E-3"/>
                </c:manualLayout>
              </c:layout>
              <c:tx>
                <c:rich>
                  <a:bodyPr/>
                  <a:lstStyle/>
                  <a:p>
                    <a:fld id="{E3E07FD1-B973-44EA-BF26-8A6C72D56BF1}" type="CATEGORYNAME">
                      <a:rPr lang="ru-RU" sz="800"/>
                      <a:pPr/>
                      <a:t>[ИМЯ КАТЕГОРИИ]</a:t>
                    </a:fld>
                    <a:r>
                      <a:rPr lang="ru-RU" sz="800" baseline="0" dirty="0"/>
                      <a:t>
1,2 % (ACADVL, SLC22A5)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643790849673203"/>
                      <c:h val="0.29675912657376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8F-4383-8A75-6E76869E42B6}"/>
                </c:ext>
              </c:extLst>
            </c:dLbl>
            <c:dLbl>
              <c:idx val="4"/>
              <c:layout>
                <c:manualLayout>
                  <c:x val="-9.171466504120708E-2"/>
                  <c:y val="0.155031875128176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8F-4383-8A75-6E76869E42B6}"/>
                </c:ext>
              </c:extLst>
            </c:dLbl>
            <c:dLbl>
              <c:idx val="5"/>
              <c:layout>
                <c:manualLayout>
                  <c:x val="-0.15000409148220212"/>
                  <c:y val="0.117242545496343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8F-4383-8A75-6E76869E42B6}"/>
                </c:ext>
              </c:extLst>
            </c:dLbl>
            <c:dLbl>
              <c:idx val="6"/>
              <c:layout>
                <c:manualLayout>
                  <c:x val="-8.0952452523498225E-2"/>
                  <c:y val="3.31517404235739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8F-4383-8A75-6E76869E42B6}"/>
                </c:ext>
              </c:extLst>
            </c:dLbl>
            <c:dLbl>
              <c:idx val="7"/>
              <c:layout>
                <c:manualLayout>
                  <c:x val="-0.21176332653849747"/>
                  <c:y val="5.5463107338494068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8F-4383-8A75-6E76869E42B6}"/>
                </c:ext>
              </c:extLst>
            </c:dLbl>
            <c:dLbl>
              <c:idx val="8"/>
              <c:layout>
                <c:manualLayout>
                  <c:x val="0.12055666424517722"/>
                  <c:y val="2.105501835435807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8F-4383-8A75-6E76869E4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'Данные для отчёта 2023'!$B$56:$B$64</c:f>
              <c:strCache>
                <c:ptCount val="4"/>
                <c:pt idx="0">
                  <c:v>Не выявлено</c:v>
                </c:pt>
                <c:pt idx="1">
                  <c:v>Описанные ранее мутации</c:v>
                </c:pt>
                <c:pt idx="2">
                  <c:v>Неописанные ранее варианты</c:v>
                </c:pt>
                <c:pt idx="3">
                  <c:v>Гетерозитные носители 1 мутации для АР заболевания</c:v>
                </c:pt>
              </c:strCache>
            </c:strRef>
          </c:cat>
          <c:val>
            <c:numRef>
              <c:f>'Данные для отчёта 2023'!$C$56:$C$64</c:f>
              <c:numCache>
                <c:formatCode>General</c:formatCode>
                <c:ptCount val="9"/>
                <c:pt idx="0">
                  <c:v>150</c:v>
                </c:pt>
                <c:pt idx="1">
                  <c:v>49</c:v>
                </c:pt>
                <c:pt idx="2">
                  <c:v>50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8F-4383-8A75-6E76869E42B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279244506201444E-2"/>
          <c:y val="0.10300265846404402"/>
          <c:w val="0.77529797745869999"/>
          <c:h val="0.8007451566016841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91B6-405B-B99D-B8045687A26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91B6-405B-B99D-B8045687A26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91B6-405B-B99D-B8045687A26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91B6-405B-B99D-B8045687A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91B6-405B-B99D-B8045687A261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91B6-405B-B99D-B8045687A261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91B6-405B-B99D-B8045687A261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91B6-405B-B99D-B8045687A261}"/>
              </c:ext>
            </c:extLst>
          </c:dPt>
          <c:dPt>
            <c:idx val="8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1-91B6-405B-B99D-B8045687A261}"/>
              </c:ext>
            </c:extLst>
          </c:dPt>
          <c:dPt>
            <c:idx val="9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3-91B6-405B-B99D-B8045687A261}"/>
              </c:ext>
            </c:extLst>
          </c:dPt>
          <c:dPt>
            <c:idx val="1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5-91B6-405B-B99D-B8045687A261}"/>
              </c:ext>
            </c:extLst>
          </c:dPt>
          <c:dPt>
            <c:idx val="1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7-91B6-405B-B99D-B8045687A261}"/>
              </c:ext>
            </c:extLst>
          </c:dPt>
          <c:dPt>
            <c:idx val="1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9-91B6-405B-B99D-B8045687A261}"/>
              </c:ext>
            </c:extLst>
          </c:dPt>
          <c:dPt>
            <c:idx val="13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1B-91B6-405B-B99D-B8045687A261}"/>
              </c:ext>
            </c:extLst>
          </c:dPt>
          <c:dPt>
            <c:idx val="1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D-91B6-405B-B99D-B8045687A261}"/>
              </c:ext>
            </c:extLst>
          </c:dPt>
          <c:dPt>
            <c:idx val="15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F-91B6-405B-B99D-B8045687A261}"/>
              </c:ext>
            </c:extLst>
          </c:dPt>
          <c:dPt>
            <c:idx val="1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1-91B6-405B-B99D-B8045687A261}"/>
              </c:ext>
            </c:extLst>
          </c:dPt>
          <c:dPt>
            <c:idx val="17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3-91B6-405B-B99D-B8045687A261}"/>
              </c:ext>
            </c:extLst>
          </c:dPt>
          <c:dPt>
            <c:idx val="1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5-91B6-405B-B99D-B8045687A261}"/>
              </c:ext>
            </c:extLst>
          </c:dPt>
          <c:dPt>
            <c:idx val="19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7-91B6-405B-B99D-B8045687A261}"/>
              </c:ext>
            </c:extLst>
          </c:dPt>
          <c:dPt>
            <c:idx val="2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9-91B6-405B-B99D-B8045687A261}"/>
              </c:ext>
            </c:extLst>
          </c:dPt>
          <c:dPt>
            <c:idx val="2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B-91B6-405B-B99D-B8045687A261}"/>
              </c:ext>
            </c:extLst>
          </c:dPt>
          <c:dPt>
            <c:idx val="2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2D-91B6-405B-B99D-B8045687A261}"/>
              </c:ext>
            </c:extLst>
          </c:dPt>
          <c:dPt>
            <c:idx val="2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2F-91B6-405B-B99D-B8045687A261}"/>
              </c:ext>
            </c:extLst>
          </c:dPt>
          <c:dPt>
            <c:idx val="2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1-91B6-405B-B99D-B8045687A261}"/>
              </c:ext>
            </c:extLst>
          </c:dPt>
          <c:dPt>
            <c:idx val="2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33-91B6-405B-B99D-B8045687A261}"/>
              </c:ext>
            </c:extLst>
          </c:dPt>
          <c:dLbls>
            <c:dLbl>
              <c:idx val="0"/>
              <c:layout>
                <c:manualLayout>
                  <c:x val="-4.8082620682742244E-2"/>
                  <c:y val="0.1147613320474052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B6-405B-B99D-B8045687A261}"/>
                </c:ext>
              </c:extLst>
            </c:dLbl>
            <c:dLbl>
              <c:idx val="1"/>
              <c:layout>
                <c:manualLayout>
                  <c:x val="-9.4871027980380954E-2"/>
                  <c:y val="6.15387863630931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B6-405B-B99D-B8045687A261}"/>
                </c:ext>
              </c:extLst>
            </c:dLbl>
            <c:dLbl>
              <c:idx val="2"/>
              <c:layout>
                <c:manualLayout>
                  <c:x val="7.595260151304617E-2"/>
                  <c:y val="-3.37911695833230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B6-405B-B99D-B8045687A261}"/>
                </c:ext>
              </c:extLst>
            </c:dLbl>
            <c:dLbl>
              <c:idx val="3"/>
              <c:layout>
                <c:manualLayout>
                  <c:x val="6.2603571612371983E-3"/>
                  <c:y val="-3.00842560087853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B6-405B-B99D-B8045687A261}"/>
                </c:ext>
              </c:extLst>
            </c:dLbl>
            <c:dLbl>
              <c:idx val="4"/>
              <c:layout>
                <c:manualLayout>
                  <c:x val="0.11848746847820493"/>
                  <c:y val="2.68942586159562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B6-405B-B99D-B8045687A2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i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'Данные для отчёта 2023'!$B$23:$B$48</c:f>
              <c:strCache>
                <c:ptCount val="26"/>
                <c:pt idx="0">
                  <c:v>MYH7</c:v>
                </c:pt>
                <c:pt idx="1">
                  <c:v>MYBPC3</c:v>
                </c:pt>
                <c:pt idx="2">
                  <c:v>TNNC1</c:v>
                </c:pt>
                <c:pt idx="3">
                  <c:v>TNNI3</c:v>
                </c:pt>
                <c:pt idx="4">
                  <c:v>TPM1</c:v>
                </c:pt>
                <c:pt idx="5">
                  <c:v>ACTC1</c:v>
                </c:pt>
                <c:pt idx="6">
                  <c:v>ACTA1</c:v>
                </c:pt>
                <c:pt idx="7">
                  <c:v>MYL2</c:v>
                </c:pt>
                <c:pt idx="8">
                  <c:v>CAV3</c:v>
                </c:pt>
                <c:pt idx="9">
                  <c:v>ALPK3</c:v>
                </c:pt>
                <c:pt idx="10">
                  <c:v>ACTN2</c:v>
                </c:pt>
                <c:pt idx="11">
                  <c:v>FHOD3</c:v>
                </c:pt>
                <c:pt idx="12">
                  <c:v>LDB3</c:v>
                </c:pt>
                <c:pt idx="13">
                  <c:v>FLNC</c:v>
                </c:pt>
                <c:pt idx="14">
                  <c:v>FHL2</c:v>
                </c:pt>
                <c:pt idx="15">
                  <c:v>GLA</c:v>
                </c:pt>
                <c:pt idx="16">
                  <c:v>RAF1</c:v>
                </c:pt>
                <c:pt idx="17">
                  <c:v>SLC22A5</c:v>
                </c:pt>
                <c:pt idx="18">
                  <c:v>ACADVL</c:v>
                </c:pt>
                <c:pt idx="19">
                  <c:v>COQ2</c:v>
                </c:pt>
                <c:pt idx="20">
                  <c:v>SCO2</c:v>
                </c:pt>
                <c:pt idx="21">
                  <c:v>NF1</c:v>
                </c:pt>
                <c:pt idx="22">
                  <c:v>MLYCD</c:v>
                </c:pt>
                <c:pt idx="23">
                  <c:v>HFE</c:v>
                </c:pt>
                <c:pt idx="24">
                  <c:v>MYPN</c:v>
                </c:pt>
                <c:pt idx="25">
                  <c:v>BAG3</c:v>
                </c:pt>
              </c:strCache>
            </c:strRef>
          </c:cat>
          <c:val>
            <c:numRef>
              <c:f>'Данные для отчёта 2023'!$C$23:$C$48</c:f>
              <c:numCache>
                <c:formatCode>General</c:formatCode>
                <c:ptCount val="26"/>
                <c:pt idx="0">
                  <c:v>18</c:v>
                </c:pt>
                <c:pt idx="1">
                  <c:v>16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8</c:v>
                </c:pt>
                <c:pt idx="10">
                  <c:v>2</c:v>
                </c:pt>
                <c:pt idx="11">
                  <c:v>5</c:v>
                </c:pt>
                <c:pt idx="12">
                  <c:v>1</c:v>
                </c:pt>
                <c:pt idx="13">
                  <c:v>9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2</c:v>
                </c:pt>
                <c:pt idx="23">
                  <c:v>1</c:v>
                </c:pt>
                <c:pt idx="24">
                  <c:v>4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91B6-405B-B99D-B8045687A26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0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7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54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64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93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03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2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9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7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8C86-4A5D-4A55-A5BD-62837DF93AC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21CC4-C58F-4B11-865D-DA916908B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9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-gen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DEB6D-C475-DBC0-7AF4-E00C57844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90142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Исследование группы пациентов с гипертрофической кардиомиопатией (ГКМП) из различных регионов России с помощью панели 77 генов, ответственных за развитие ГКМП.</a:t>
            </a:r>
            <a:br>
              <a:rPr lang="ru-RU" sz="2000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Милованова Н.В.</a:t>
            </a:r>
            <a:r>
              <a:rPr lang="ru-RU" sz="1600" kern="100" baseline="30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Чумакова О.С.</a:t>
            </a:r>
            <a:r>
              <a:rPr lang="ru-RU" sz="1600" kern="100" baseline="30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Мясников Р.П.</a:t>
            </a:r>
            <a:r>
              <a:rPr lang="ru-RU" sz="1600" kern="100" baseline="30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Захарова Е.Ю.</a:t>
            </a:r>
            <a:r>
              <a:rPr lang="ru-RU" sz="1600" kern="100" baseline="30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.ФГБНУ «МГНЦ им. Академика Н.П. Бочкова»</a:t>
            </a:r>
            <a:b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.ФГБУ ДПО ЦГМА УДП РФ</a:t>
            </a:r>
            <a:b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.ФГБУ "НМИЦ терапии и профилактической медицин</a:t>
            </a:r>
            <a:r>
              <a:rPr lang="ru-RU" sz="1600" kern="1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ы»</a:t>
            </a:r>
            <a:br>
              <a:rPr lang="ru-RU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kern="1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Poltavets69@yandex.ru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219BC4-AEDB-15D9-ECC2-01206DCCB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840" y="2871364"/>
            <a:ext cx="6858000" cy="1302846"/>
          </a:xfrm>
        </p:spPr>
        <p:txBody>
          <a:bodyPr>
            <a:normAutofit/>
          </a:bodyPr>
          <a:lstStyle/>
          <a:p>
            <a:r>
              <a:rPr lang="ru-RU" sz="1400" i="1" dirty="0"/>
              <a:t>Работа выполнена на базе Медико-генетического научного центра имени академика </a:t>
            </a:r>
            <a:r>
              <a:rPr lang="ru-RU" sz="1400" i="1" dirty="0" err="1"/>
              <a:t>Н.П.Бочкова</a:t>
            </a:r>
            <a:r>
              <a:rPr lang="ru-RU" sz="1400" i="1" dirty="0"/>
              <a:t> в рамках договора с ООО «НПО ПЕТРОВАКС ФАРМ» об исследованию болезни Фабри и ГКМП в Российской федерации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C58ACC-D27B-6349-183A-BDAF9A6E0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153" y="3557315"/>
            <a:ext cx="3611105" cy="1102509"/>
          </a:xfrm>
          <a:prstGeom prst="rect">
            <a:avLst/>
          </a:prstGeom>
        </p:spPr>
      </p:pic>
      <p:sp>
        <p:nvSpPr>
          <p:cNvPr id="9" name="AutoShape 6" descr="Logo">
            <a:hlinkClick r:id="rId3"/>
            <a:extLst>
              <a:ext uri="{FF2B5EF4-FFF2-40B4-BE49-F238E27FC236}">
                <a16:creationId xmlns:a16="http://schemas.microsoft.com/office/drawing/2014/main" id="{156808FE-6B6C-CCCE-3476-4BD3CA80B6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7681" y="56120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54446E3-A6F3-428F-719D-098EFA9287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878" y="101707"/>
            <a:ext cx="1885627" cy="61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6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A63E9-93F8-C1AD-0124-AEBE4C800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2912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Актуальность проведения молекулярно-генетического обследования пациентов с ГКМП и членов их семей</a:t>
            </a:r>
            <a:r>
              <a:rPr lang="ru-RU" sz="1600" b="1" i="1" dirty="0">
                <a:latin typeface="+mn-lt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BB63B9-43AD-97F5-266E-794E686CF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69219"/>
            <a:ext cx="7886699" cy="3263504"/>
          </a:xfrm>
        </p:spPr>
        <p:txBody>
          <a:bodyPr>
            <a:noAutofit/>
          </a:bodyPr>
          <a:lstStyle/>
          <a:p>
            <a:r>
              <a:rPr lang="ru-RU" sz="1400" dirty="0"/>
              <a:t>Частота встречаемости фенотипически дебютировавшей ГКМП составляет 1:500.</a:t>
            </a:r>
          </a:p>
          <a:p>
            <a:r>
              <a:rPr lang="ru-RU" sz="1400" dirty="0"/>
              <a:t>Вовремя недиагностированная ГКМП является наиболее частой причиной внезапной смерти спортсменов во время тренировок и соревнований.</a:t>
            </a:r>
          </a:p>
          <a:p>
            <a:r>
              <a:rPr lang="ru-RU" sz="1400" dirty="0"/>
              <a:t>ГКМП часто является аутосомно-</a:t>
            </a:r>
            <a:r>
              <a:rPr lang="ru-RU" sz="1400" dirty="0" err="1"/>
              <a:t>доминатным</a:t>
            </a:r>
            <a:r>
              <a:rPr lang="ru-RU" sz="1400" dirty="0"/>
              <a:t> заболеванием.</a:t>
            </a:r>
          </a:p>
          <a:p>
            <a:r>
              <a:rPr lang="ru-RU" sz="1400" dirty="0"/>
              <a:t>Для генов ГКМП характерна неполная пенетрантность заболевания. Пенетрантность варьирует от 80-90% к 50 годам для гена </a:t>
            </a:r>
            <a:r>
              <a:rPr lang="en-US" sz="1400" i="1" dirty="0"/>
              <a:t>MYH7</a:t>
            </a:r>
            <a:r>
              <a:rPr lang="en-US" sz="1400" dirty="0"/>
              <a:t> </a:t>
            </a:r>
            <a:r>
              <a:rPr lang="ru-RU" sz="1400" dirty="0"/>
              <a:t>до  30-40% к 50 годам для гена </a:t>
            </a:r>
            <a:r>
              <a:rPr lang="en-US" sz="1400" i="1" dirty="0"/>
              <a:t>JPH2</a:t>
            </a:r>
            <a:r>
              <a:rPr lang="ru-RU" sz="1400" dirty="0"/>
              <a:t>. </a:t>
            </a:r>
          </a:p>
          <a:p>
            <a:r>
              <a:rPr lang="ru-RU" sz="1400" dirty="0"/>
              <a:t>По литературным данным у 50% пациентов с клиникой ГКМП выявляют мутации в генах, кодирующих белки </a:t>
            </a:r>
            <a:r>
              <a:rPr lang="ru-RU" sz="1400" dirty="0" err="1"/>
              <a:t>саркомера</a:t>
            </a:r>
            <a:r>
              <a:rPr lang="ru-RU" sz="1400" dirty="0"/>
              <a:t>.</a:t>
            </a:r>
          </a:p>
          <a:p>
            <a:r>
              <a:rPr lang="ru-RU" sz="1400" dirty="0"/>
              <a:t>Молекулярно-генетический диагноз поможет врачам правильно назначать терапию таким пациентам.</a:t>
            </a:r>
          </a:p>
          <a:p>
            <a:r>
              <a:rPr lang="ru-RU" sz="1400" dirty="0"/>
              <a:t>Ранний молекулярно-генетический диагноз еще до появления основных симптомов позволит регулярно проводить профилактические обследования носителей патогенных вариантов и своевременно начать симптоматическое лечение. </a:t>
            </a:r>
          </a:p>
          <a:p>
            <a:r>
              <a:rPr lang="ru-RU" sz="1400" dirty="0"/>
              <a:t>В последние годы появились данные о возможности патогенетической терапии отдельных форм ГКМП, что значительно улучшит качество и увеличит продолжительность жизни таких пациентов.</a:t>
            </a:r>
          </a:p>
          <a:p>
            <a:endParaRPr lang="ru-RU" sz="1400" dirty="0"/>
          </a:p>
          <a:p>
            <a:endParaRPr lang="ru-RU" sz="1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6AB69F-F557-1901-5BD3-8DB771756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0" y="58340"/>
            <a:ext cx="1725478" cy="4524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24255B5-80E4-A88D-861A-5E3DC4239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329" y="98489"/>
            <a:ext cx="1374183" cy="4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9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DD3EB-E6C1-60D0-5A2A-AA392C0F8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19147-C40F-91AF-D2EB-B884B0C5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</p:spPr>
        <p:txBody>
          <a:bodyPr>
            <a:normAutofit/>
          </a:bodyPr>
          <a:lstStyle/>
          <a:p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Цель работы</a:t>
            </a:r>
            <a:r>
              <a:rPr lang="ru-RU" sz="1600" dirty="0">
                <a:latin typeface="+mn-lt"/>
              </a:rPr>
              <a:t>: методом массового параллельного секвенирования панели 77 генов, ответственных за ГКМП, провезти исследование образцов ДНК пациентов с клинически установленным диагнозом ГКМП.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8E1B25-5448-DDDA-E00E-4B621A843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0" y="58340"/>
            <a:ext cx="1725478" cy="4524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55544B6-FEB8-85FB-604A-577A891E6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329" y="98489"/>
            <a:ext cx="1374183" cy="412288"/>
          </a:xfrm>
          <a:prstGeom prst="rect">
            <a:avLst/>
          </a:prstGeom>
        </p:spPr>
      </p:pic>
      <p:sp>
        <p:nvSpPr>
          <p:cNvPr id="9" name="Объект 8">
            <a:extLst>
              <a:ext uri="{FF2B5EF4-FFF2-40B4-BE49-F238E27FC236}">
                <a16:creationId xmlns:a16="http://schemas.microsoft.com/office/drawing/2014/main" id="{FC4F5A36-6C92-05B6-18D8-6B7E28324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700" b="1" i="1" dirty="0">
                <a:solidFill>
                  <a:schemeClr val="accent1">
                    <a:lumMod val="75000"/>
                  </a:schemeClr>
                </a:solidFill>
              </a:rPr>
              <a:t>Методы исследования:</a:t>
            </a:r>
          </a:p>
          <a:p>
            <a:r>
              <a:rPr lang="ru-RU" sz="1400" dirty="0"/>
              <a:t>Исследуемую группу пациентов составили 243 пациента с диагнозом ГКМП из разных регионов Российской Федерации</a:t>
            </a:r>
          </a:p>
          <a:p>
            <a:r>
              <a:rPr lang="ru-RU" sz="1400" dirty="0">
                <a:effectLst/>
                <a:ea typeface="Times New Roman" panose="02020603050405020304" pitchFamily="18" charset="0"/>
              </a:rPr>
              <a:t>Выделение ДНК из фильтров высушенной крови образцов пациентов с ГКМП проводили с помощью системы для автоматического выделения и очистки нуклеиновых кислот из биологического материала Allsheng-AS-17060-MDx согласно протоколу производителя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ru-RU" sz="1400" dirty="0">
                <a:effectLst/>
                <a:ea typeface="Times New Roman" panose="02020603050405020304" pitchFamily="18" charset="0"/>
              </a:rPr>
              <a:t>Для всех 243 образцов ДНК проведена пробоподготовка библиотек 77 генов ГКМП по технологии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Ampliseq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, далее проведено секвенирование на платформе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NextSeq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Illumina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). Для всех 243 образцов были получены результаты секвенирования, пригодные для дальнейшего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биоинформатического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 анализа данных, общая ширина покрытия всех </a:t>
            </a:r>
            <a:r>
              <a:rPr lang="ru-RU" sz="1400" dirty="0" err="1">
                <a:effectLst/>
                <a:ea typeface="Times New Roman" panose="02020603050405020304" pitchFamily="18" charset="0"/>
              </a:rPr>
              <a:t>таргентов</a:t>
            </a:r>
            <a:r>
              <a:rPr lang="ru-RU" sz="1400" dirty="0">
                <a:effectLst/>
                <a:ea typeface="Times New Roman" panose="02020603050405020304" pitchFamily="18" charset="0"/>
              </a:rPr>
              <a:t> составила 92-99.8%, средняя глубина покрытия х300.</a:t>
            </a:r>
          </a:p>
          <a:p>
            <a:r>
              <a:rPr lang="ru-RU" sz="1400" dirty="0">
                <a:effectLst/>
                <a:ea typeface="Times New Roman" panose="02020603050405020304" pitchFamily="18" charset="0"/>
              </a:rPr>
              <a:t>Проведен анализ данных панели генов 243 образцов  в специализированном интерфейсе NGS-DATA. Проведен поиск нуклеотидных вариантов в генах, ответственных за развитие ГКМП. Фильтрация данных проведена с использованием классификации ACMG – отбирались только патогенные, вероятно патогенные и варианты с неясным клиническим значением. Варианты, классифицированные, как нейтральные, не принимались во внимание. </a:t>
            </a:r>
          </a:p>
          <a:p>
            <a:endParaRPr lang="ru-RU" sz="1400" dirty="0">
              <a:effectLst/>
              <a:ea typeface="Times New Roman" panose="02020603050405020304" pitchFamily="18" charset="0"/>
            </a:endParaRPr>
          </a:p>
          <a:p>
            <a:endParaRPr lang="ru-RU" sz="1400" dirty="0">
              <a:effectLst/>
              <a:ea typeface="Times New Roman" panose="02020603050405020304" pitchFamily="18" charset="0"/>
            </a:endParaRPr>
          </a:p>
          <a:p>
            <a:endParaRPr lang="ru-RU" sz="1400" dirty="0">
              <a:effectLst/>
              <a:ea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8141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1A98321D-B39A-4941-B9E9-788D171660E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21444" y="1369219"/>
          <a:ext cx="4972049" cy="338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A069B1E0-8586-4B01-817F-E0750099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4433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Панель КАРДИО (ГКМП) (77 генов)</a:t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600" i="1" dirty="0">
                <a:latin typeface="+mn-lt"/>
              </a:rPr>
              <a:t>Проанализировано панелей - 243</a:t>
            </a:r>
            <a:br>
              <a:rPr lang="ru-RU" sz="1600" i="1" dirty="0">
                <a:latin typeface="+mn-lt"/>
              </a:rPr>
            </a:br>
            <a:r>
              <a:rPr lang="ru-RU" sz="1600" i="1" dirty="0">
                <a:latin typeface="+mn-lt"/>
              </a:rPr>
              <a:t>Описанные патогенные варианты у 49 пациентов (20,2%)</a:t>
            </a:r>
            <a:br>
              <a:rPr lang="ru-RU" sz="1600" i="1" dirty="0">
                <a:latin typeface="+mn-lt"/>
              </a:rPr>
            </a:br>
            <a:r>
              <a:rPr lang="ru-RU" sz="1600" i="1" dirty="0">
                <a:latin typeface="+mn-lt"/>
              </a:rPr>
              <a:t>Варианты с неясной клинической значимостью у</a:t>
            </a:r>
            <a:r>
              <a:rPr lang="en-US" sz="1600" i="1" dirty="0">
                <a:latin typeface="+mn-lt"/>
              </a:rPr>
              <a:t> </a:t>
            </a:r>
            <a:r>
              <a:rPr lang="ru-RU" sz="1600" i="1" dirty="0">
                <a:latin typeface="+mn-lt"/>
              </a:rPr>
              <a:t>50 пациентов</a:t>
            </a:r>
            <a:r>
              <a:rPr lang="en-US" sz="1600" i="1" dirty="0">
                <a:latin typeface="+mn-lt"/>
              </a:rPr>
              <a:t> (</a:t>
            </a:r>
            <a:r>
              <a:rPr lang="ru-RU" sz="1600" i="1" dirty="0">
                <a:latin typeface="+mn-lt"/>
              </a:rPr>
              <a:t>20,6</a:t>
            </a:r>
            <a:r>
              <a:rPr lang="en-US" sz="1600" i="1" dirty="0">
                <a:latin typeface="+mn-lt"/>
              </a:rPr>
              <a:t>%)</a:t>
            </a:r>
            <a:r>
              <a:rPr lang="ru-RU" sz="1600" i="1" dirty="0">
                <a:latin typeface="+mn-lt"/>
              </a:rPr>
              <a:t>  данные 2023 –март 2025</a:t>
            </a:r>
            <a:r>
              <a:rPr lang="en-US" sz="1600" i="1" dirty="0">
                <a:latin typeface="+mn-lt"/>
              </a:rPr>
              <a:t> </a:t>
            </a:r>
            <a:br>
              <a:rPr lang="ru-RU" sz="975" dirty="0"/>
            </a:br>
            <a:endParaRPr lang="ru-RU" sz="975" dirty="0"/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947468"/>
              </p:ext>
            </p:extLst>
          </p:nvPr>
        </p:nvGraphicFramePr>
        <p:xfrm>
          <a:off x="628651" y="885826"/>
          <a:ext cx="3222638" cy="38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A51B21-8D45-5789-FD23-62895EDC56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60" y="58340"/>
            <a:ext cx="1725478" cy="45243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3B2A55-4C46-C4D0-635C-F886B3C8AE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1329" y="98489"/>
            <a:ext cx="1374183" cy="412288"/>
          </a:xfrm>
          <a:prstGeom prst="rect">
            <a:avLst/>
          </a:prstGeom>
        </p:spPr>
      </p:pic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363552"/>
              </p:ext>
            </p:extLst>
          </p:nvPr>
        </p:nvGraphicFramePr>
        <p:xfrm>
          <a:off x="247973" y="1370014"/>
          <a:ext cx="3476786" cy="3227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Объект 6">
            <a:extLst>
              <a:ext uri="{FF2B5EF4-FFF2-40B4-BE49-F238E27FC236}">
                <a16:creationId xmlns:a16="http://schemas.microsoft.com/office/drawing/2014/main" id="{D1B8956E-7D13-4D7A-291A-01729A850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24759" y="1126210"/>
            <a:ext cx="5124773" cy="38719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i="1" dirty="0">
                <a:solidFill>
                  <a:srgbClr val="FF0000"/>
                </a:solidFill>
              </a:rPr>
              <a:t>Несколько патогенных вариантов встретились более одного раза</a:t>
            </a:r>
            <a:r>
              <a:rPr lang="ru-RU" sz="1400" b="1" i="1" dirty="0"/>
              <a:t>:</a:t>
            </a:r>
          </a:p>
          <a:p>
            <a:pPr marL="0" indent="0" algn="ctr">
              <a:buNone/>
            </a:pPr>
            <a:r>
              <a:rPr lang="en-US" sz="1200" i="1" dirty="0"/>
              <a:t>MYBPC3</a:t>
            </a:r>
            <a:r>
              <a:rPr lang="en-US" sz="1200" dirty="0"/>
              <a:t> NM_000256.3</a:t>
            </a:r>
            <a:r>
              <a:rPr lang="ru-RU" sz="1200" dirty="0"/>
              <a:t> </a:t>
            </a:r>
            <a:r>
              <a:rPr lang="de-DE" sz="1200" dirty="0"/>
              <a:t> c.3697C&gt;T, p.(Gln1233*)</a:t>
            </a:r>
            <a:r>
              <a:rPr lang="ru-RU" sz="1200" dirty="0"/>
              <a:t> </a:t>
            </a:r>
            <a:r>
              <a:rPr lang="en-US" sz="1200" dirty="0"/>
              <a:t>CM014069</a:t>
            </a:r>
            <a:r>
              <a:rPr lang="ru-RU" sz="1200" dirty="0"/>
              <a:t> встретился у 5 пациентов в трех неродственных семьях</a:t>
            </a:r>
          </a:p>
          <a:p>
            <a:pPr marL="0" indent="0" algn="ctr">
              <a:buNone/>
            </a:pPr>
            <a:r>
              <a:rPr lang="en-US" sz="1200" i="1" dirty="0"/>
              <a:t>MYBPC3</a:t>
            </a:r>
            <a:r>
              <a:rPr lang="en-US" sz="1200" dirty="0"/>
              <a:t> NM_000256.3</a:t>
            </a:r>
            <a:r>
              <a:rPr lang="ru-RU" sz="1200" dirty="0"/>
              <a:t> </a:t>
            </a:r>
            <a:r>
              <a:rPr lang="de-DE" sz="1200" dirty="0"/>
              <a:t>c.2893C&gt;T, p.(Gln965*)</a:t>
            </a:r>
            <a:r>
              <a:rPr lang="ru-RU" sz="1200" dirty="0"/>
              <a:t> </a:t>
            </a:r>
            <a:r>
              <a:rPr lang="en-US" sz="1200" dirty="0"/>
              <a:t>CM102023</a:t>
            </a:r>
            <a:r>
              <a:rPr lang="ru-RU" sz="1200" dirty="0"/>
              <a:t> встретился у двух пациентов</a:t>
            </a:r>
          </a:p>
          <a:p>
            <a:pPr marL="0" indent="0" algn="ctr">
              <a:buNone/>
            </a:pPr>
            <a:r>
              <a:rPr lang="en-US" sz="1200" i="1" dirty="0"/>
              <a:t>MYH7</a:t>
            </a:r>
            <a:r>
              <a:rPr lang="en-US" sz="1200" dirty="0"/>
              <a:t> NM_000257.4</a:t>
            </a:r>
            <a:r>
              <a:rPr lang="ru-RU" sz="1200" dirty="0"/>
              <a:t> </a:t>
            </a:r>
            <a:r>
              <a:rPr lang="en-US" sz="1200" dirty="0"/>
              <a:t> c.1447G&gt;A, p.(Glu483Lys) CM990893</a:t>
            </a:r>
            <a:r>
              <a:rPr lang="ru-RU" sz="1200" dirty="0"/>
              <a:t> встретился у двух пациентов</a:t>
            </a:r>
          </a:p>
          <a:p>
            <a:pPr marL="0" indent="0" algn="ctr">
              <a:buNone/>
            </a:pPr>
            <a:r>
              <a:rPr lang="en-US" sz="1200" i="1" dirty="0"/>
              <a:t>MYH7</a:t>
            </a:r>
            <a:r>
              <a:rPr lang="en-US" sz="1200" dirty="0"/>
              <a:t> NM_000257.4 </a:t>
            </a:r>
            <a:r>
              <a:rPr lang="it-IT" sz="1200" dirty="0"/>
              <a:t>c.2185G&gt;C, p.(Ala729Pro)</a:t>
            </a:r>
            <a:r>
              <a:rPr lang="ru-RU" sz="1200" dirty="0"/>
              <a:t> </a:t>
            </a:r>
            <a:r>
              <a:rPr lang="en-US" sz="1200" dirty="0"/>
              <a:t>CM057344</a:t>
            </a:r>
            <a:r>
              <a:rPr lang="ru-RU" sz="1200" dirty="0"/>
              <a:t> встретился у двух пациентов</a:t>
            </a:r>
          </a:p>
          <a:p>
            <a:pPr marL="0" indent="0" algn="ctr">
              <a:buNone/>
            </a:pPr>
            <a:r>
              <a:rPr lang="ru-RU" sz="1400" b="1" i="1" dirty="0">
                <a:solidFill>
                  <a:srgbClr val="FF0000"/>
                </a:solidFill>
              </a:rPr>
              <a:t>У троих пациентов было выявлено по одному патогенному варианту в гетерозиготном состоянии в двух разных генах</a:t>
            </a:r>
          </a:p>
          <a:p>
            <a:pPr marL="0" indent="0" algn="ctr">
              <a:buNone/>
            </a:pPr>
            <a:r>
              <a:rPr lang="en-US" sz="1200" i="1" dirty="0"/>
              <a:t>MYH7</a:t>
            </a:r>
            <a:r>
              <a:rPr lang="en-US" sz="1200" dirty="0"/>
              <a:t> NM_000257.4 </a:t>
            </a:r>
            <a:r>
              <a:rPr lang="ru-RU" sz="1200" dirty="0"/>
              <a:t>c.2647_2649delGAG, p.(Glu883del) CD031525  и NF1 NM_000267.3 c.6791dupA, p.(Tyr2264fs) CI962317</a:t>
            </a:r>
          </a:p>
          <a:p>
            <a:pPr marL="0" indent="0" algn="ctr">
              <a:buNone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MYBPC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NM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_000256.3: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.2783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.(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928*)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CM</a:t>
            </a:r>
            <a:r>
              <a:rPr lang="ru-RU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196806  ) и SCO2 NM_005138.2: c.577G&gt;A, p.(Gly193Ser)</a:t>
            </a:r>
          </a:p>
          <a:p>
            <a:pPr marL="0" indent="0" algn="ctr">
              <a:buNone/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MYBPC3 NM_000256.3: c.3431_3432insA, p.(Met1144fs) </a:t>
            </a:r>
            <a:r>
              <a:rPr lang="ru-RU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COQ2 NM_015697.8: c.18_22delAGTAA, p.(Val7fs).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16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674BC-C81A-DE96-636B-D5A97F9E7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7E810-0506-D5E0-F398-62BCF6C2D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2" y="162108"/>
            <a:ext cx="7886700" cy="994172"/>
          </a:xfrm>
        </p:spPr>
        <p:txBody>
          <a:bodyPr>
            <a:normAutofit/>
          </a:bodyPr>
          <a:lstStyle/>
          <a:p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Результаты исследования 77 генов ГКМП в группе Российских пациентов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554DA4-BDE2-C18C-63F7-A306B2428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0" y="58340"/>
            <a:ext cx="1725478" cy="4524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F5E60A3-C25C-1670-E1D0-2011E199D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329" y="98489"/>
            <a:ext cx="1374183" cy="412288"/>
          </a:xfrm>
          <a:prstGeom prst="rect">
            <a:avLst/>
          </a:prstGeom>
        </p:spPr>
      </p:pic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573120"/>
              </p:ext>
            </p:extLst>
          </p:nvPr>
        </p:nvGraphicFramePr>
        <p:xfrm>
          <a:off x="230859" y="909235"/>
          <a:ext cx="4093168" cy="3988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Объект 7">
            <a:extLst>
              <a:ext uri="{FF2B5EF4-FFF2-40B4-BE49-F238E27FC236}">
                <a16:creationId xmlns:a16="http://schemas.microsoft.com/office/drawing/2014/main" id="{25AF583C-300D-4939-8FA0-4FB30ACF8D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3652329"/>
              </p:ext>
            </p:extLst>
          </p:nvPr>
        </p:nvGraphicFramePr>
        <p:xfrm>
          <a:off x="4494832" y="802554"/>
          <a:ext cx="4380627" cy="4094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283">
                  <a:extLst>
                    <a:ext uri="{9D8B030D-6E8A-4147-A177-3AD203B41FA5}">
                      <a16:colId xmlns:a16="http://schemas.microsoft.com/office/drawing/2014/main" val="3866506663"/>
                    </a:ext>
                  </a:extLst>
                </a:gridCol>
                <a:gridCol w="1385155">
                  <a:extLst>
                    <a:ext uri="{9D8B030D-6E8A-4147-A177-3AD203B41FA5}">
                      <a16:colId xmlns:a16="http://schemas.microsoft.com/office/drawing/2014/main" val="1846759367"/>
                    </a:ext>
                  </a:extLst>
                </a:gridCol>
                <a:gridCol w="792796">
                  <a:extLst>
                    <a:ext uri="{9D8B030D-6E8A-4147-A177-3AD203B41FA5}">
                      <a16:colId xmlns:a16="http://schemas.microsoft.com/office/drawing/2014/main" val="2659379868"/>
                    </a:ext>
                  </a:extLst>
                </a:gridCol>
                <a:gridCol w="626393">
                  <a:extLst>
                    <a:ext uri="{9D8B030D-6E8A-4147-A177-3AD203B41FA5}">
                      <a16:colId xmlns:a16="http://schemas.microsoft.com/office/drawing/2014/main" val="1279774084"/>
                    </a:ext>
                  </a:extLst>
                </a:gridCol>
              </a:tblGrid>
              <a:tr h="287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Название группы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Гены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Описанные мутации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</a:rPr>
                        <a:t>Варианты с неясной клинической значимостью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/>
                </a:tc>
                <a:extLst>
                  <a:ext uri="{0D108BD9-81ED-4DB2-BD59-A6C34878D82A}">
                    <a16:rowId xmlns:a16="http://schemas.microsoft.com/office/drawing/2014/main" val="3870294934"/>
                  </a:ext>
                </a:extLst>
              </a:tr>
              <a:tr h="3946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Гены, кодирующие белки </a:t>
                      </a:r>
                      <a:r>
                        <a:rPr lang="ru-RU" sz="900" u="none" strike="noStrike" dirty="0" err="1">
                          <a:effectLst/>
                        </a:rPr>
                        <a:t>саркомера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effectLst/>
                        </a:rPr>
                        <a:t>ACTA1, ACTC1, MYBPC3, MYH7, MYL2,MYL3,  TNNC1, TNNI3, TNNT2, TPM1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34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51397"/>
                  </a:ext>
                </a:extLst>
              </a:tr>
              <a:tr h="480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</a:rPr>
                        <a:t>Саркомер</a:t>
                      </a:r>
                      <a:r>
                        <a:rPr lang="ru-RU" sz="900" u="none" strike="noStrike" dirty="0">
                          <a:effectLst/>
                        </a:rPr>
                        <a:t>-ассоциированные гены (Z-диск, </a:t>
                      </a:r>
                      <a:r>
                        <a:rPr lang="ru-RU" sz="900" u="none" strike="noStrike" dirty="0" err="1">
                          <a:effectLst/>
                        </a:rPr>
                        <a:t>Ca</a:t>
                      </a:r>
                      <a:r>
                        <a:rPr lang="ru-RU" sz="900" u="none" strike="noStrike" dirty="0">
                          <a:effectLst/>
                        </a:rPr>
                        <a:t> гомеостаз)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effectLst/>
                        </a:rPr>
                        <a:t>ACTN2, ALPK3, CAV3, CSRP3, DES, FHL1, FHL2, FHOD3, FLNC, JPH2, LDB3, MYOZ2, PLN, TRIM63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94597"/>
                  </a:ext>
                </a:extLst>
              </a:tr>
              <a:tr h="15500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фенокопии (</a:t>
                      </a:r>
                      <a:r>
                        <a:rPr lang="ru-RU" sz="900" u="none" strike="noStrike" dirty="0" err="1">
                          <a:effectLst/>
                        </a:rPr>
                        <a:t>расопатии</a:t>
                      </a:r>
                      <a:r>
                        <a:rPr lang="ru-RU" sz="900" u="none" strike="noStrike" dirty="0">
                          <a:effectLst/>
                        </a:rPr>
                        <a:t>, гликогенозы, амилоидоз, митохондриальные, атаксия </a:t>
                      </a:r>
                      <a:r>
                        <a:rPr lang="ru-RU" sz="900" u="none" strike="noStrike" dirty="0" err="1">
                          <a:effectLst/>
                        </a:rPr>
                        <a:t>Фридрейха</a:t>
                      </a:r>
                      <a:r>
                        <a:rPr lang="ru-RU" sz="900" u="none" strike="noStrike" dirty="0">
                          <a:effectLst/>
                        </a:rPr>
                        <a:t> и др.)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effectLst/>
                        </a:rPr>
                        <a:t>AARS2, ACAD9, ACADVL, AGK, AGL,  APOA1, ATPAF2, BRAF, COA5, COA6, COQ2, COX15, COX6B1, DLD, ELAC2, FOXRED1, FXN, GAA, GFM1, GLA, GYG1, HRAS, KLHL24, KRAS, LAMP2, LIAS, LZTR1, MAP2K1, MAP2K2, MLYCD, MRPL3, MRPL44, MRPS22, MTO1, NF1, NRAS, PMM2, PRKAG2,PTPN11, RAF1, RIT1, SCO2, SHOC2, SLC22A5, SLC25A3, SLC25A4,  SOS1, SURF1, TMEM70, TTR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56382"/>
                  </a:ext>
                </a:extLst>
              </a:tr>
              <a:tr h="6737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Гены, ответственные за </a:t>
                      </a:r>
                      <a:r>
                        <a:rPr lang="ru-RU" sz="900" u="none" strike="noStrike" dirty="0" err="1">
                          <a:effectLst/>
                        </a:rPr>
                        <a:t>рестриктивную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кардиомиопатию</a:t>
                      </a:r>
                      <a:r>
                        <a:rPr lang="ru-RU" sz="900" u="none" strike="noStrike" dirty="0">
                          <a:effectLst/>
                        </a:rPr>
                        <a:t>, которая фенотипически пересекается с ГКМП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effectLst/>
                        </a:rPr>
                        <a:t>HFE, MYPN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24128"/>
                  </a:ext>
                </a:extLst>
              </a:tr>
              <a:tr h="5400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Гены однозначно ассоциированные с заболеванием (механизм не установлен)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effectLst/>
                        </a:rPr>
                        <a:t>BAG3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9" marR="5489" marT="548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0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48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EEB45-0187-7B02-220E-89333D34B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AF701253-78D9-C363-B1D7-31F30924B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                                 Выводы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8790411A-32B7-A4F8-F2B3-ED70487CA7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4542618" cy="3263504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/>
              <a:t>ГКМП является частой наследственной патологией (1:500), поэтому целесообразно ожидать высокую востребованность этой диагностики.</a:t>
            </a:r>
          </a:p>
          <a:p>
            <a:r>
              <a:rPr lang="ru-RU" sz="1600" dirty="0"/>
              <a:t>Применение панели 77 ГКМП генов выявило изменения у 40.8% пациентов, из них 20.2 % был поставлен однозначный диагноз. Использование панели является быстрым и дешевым при сравнении с геномным секвенированием методом исследования, поэтому ее применение целесообразно проводить на первом этапе молекулярно-генетического анализа.</a:t>
            </a:r>
          </a:p>
          <a:p>
            <a:r>
              <a:rPr lang="ru-RU" sz="1600" dirty="0"/>
              <a:t>Среди выявленных вариантов чаще всего (44%) встречались изменения в генах белков </a:t>
            </a:r>
            <a:r>
              <a:rPr lang="ru-RU" sz="1600" dirty="0" err="1"/>
              <a:t>саркомера</a:t>
            </a:r>
            <a:r>
              <a:rPr lang="ru-RU" sz="1600" dirty="0"/>
              <a:t>. 31% вариантов был выявлен в </a:t>
            </a:r>
            <a:r>
              <a:rPr lang="ru-RU" sz="1600" dirty="0" err="1"/>
              <a:t>саркомер</a:t>
            </a:r>
            <a:r>
              <a:rPr lang="ru-RU" sz="1600" dirty="0"/>
              <a:t>-ассоциированных генах. Это полностью соответствует литературным источникам о частоте различных генетических форм ГКМП в мире.</a:t>
            </a:r>
          </a:p>
          <a:p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157155-FDDF-794A-4497-32AB8E06B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0" y="58340"/>
            <a:ext cx="1725478" cy="4524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2FB5548-2FDD-6499-C83F-2FDD5463D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329" y="98489"/>
            <a:ext cx="1374183" cy="412288"/>
          </a:xfrm>
          <a:prstGeom prst="rect">
            <a:avLst/>
          </a:prstGeom>
        </p:spPr>
      </p:pic>
      <p:pic>
        <p:nvPicPr>
          <p:cNvPr id="3074" name="Picture 2" descr="Cardiologist Explaining Heart Surgery to Patient Care and Communication in Cartoon 3D Flat Icon Sty">
            <a:extLst>
              <a:ext uri="{FF2B5EF4-FFF2-40B4-BE49-F238E27FC236}">
                <a16:creationId xmlns:a16="http://schemas.microsoft.com/office/drawing/2014/main" id="{E6B3CED8-2633-662D-6963-F0D56803B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084" y="1197667"/>
            <a:ext cx="3264008" cy="274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476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499</TotalTime>
  <Words>1054</Words>
  <Application>Microsoft Office PowerPoint</Application>
  <PresentationFormat>Экран (16:9)</PresentationFormat>
  <Paragraphs>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Исследование группы пациентов с гипертрофической кардиомиопатией (ГКМП) из различных регионов России с помощью панели 77 генов, ответственных за развитие ГКМП. Милованова Н.В.1, Чумакова О.С.2, Мясников Р.П.3, Захарова Е.Ю.1 1.ФГБНУ «МГНЦ им. Академика Н.П. Бочкова» 2.ФГБУ ДПО ЦГМА УДП РФ 3.ФГБУ "НМИЦ терапии и профилактической медицины» Poltavets69@yandex.ru</vt:lpstr>
      <vt:lpstr>Актуальность проведения молекулярно-генетического обследования пациентов с ГКМП и членов их семей.</vt:lpstr>
      <vt:lpstr>Цель работы: методом массового параллельного секвенирования панели 77 генов, ответственных за ГКМП, провезти исследование образцов ДНК пациентов с клинически установленным диагнозом ГКМП. </vt:lpstr>
      <vt:lpstr>Панель КАРДИО (ГКМП) (77 генов) Проанализировано панелей - 243 Описанные патогенные варианты у 49 пациентов (20,2%) Варианты с неясной клинической значимостью у 50 пациентов (20,6%)  данные 2023 –март 2025  </vt:lpstr>
      <vt:lpstr>Результаты исследования 77 генов ГКМП в группе Российских пациентов</vt:lpstr>
      <vt:lpstr>                                   Выводы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11</cp:revision>
  <dcterms:created xsi:type="dcterms:W3CDTF">2025-04-24T09:11:49Z</dcterms:created>
  <dcterms:modified xsi:type="dcterms:W3CDTF">2025-04-25T15:16:21Z</dcterms:modified>
</cp:coreProperties>
</file>